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7" r:id="rId10"/>
    <p:sldId id="262" r:id="rId11"/>
    <p:sldId id="263" r:id="rId12"/>
    <p:sldId id="264" r:id="rId13"/>
    <p:sldId id="266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5"/>
    <p:restoredTop sz="94660"/>
  </p:normalViewPr>
  <p:slideViewPr>
    <p:cSldViewPr snapToGrid="0" showGuides="1">
      <p:cViewPr varScale="1">
        <p:scale>
          <a:sx n="93" d="100"/>
          <a:sy n="93" d="100"/>
        </p:scale>
        <p:origin x="-6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5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B37B61-82BC-49EA-831D-C412DF70F2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B37B61-82BC-49EA-831D-C412DF70F2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B37B61-82BC-49EA-831D-C412DF70F2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B37B61-82BC-49EA-831D-C412DF70F2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B37B61-82BC-49EA-831D-C412DF70F2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B37B61-82BC-49EA-831D-C412DF70F2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B37B61-82BC-49EA-831D-C412DF70F2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B37B61-82BC-49EA-831D-C412DF70F2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B37B61-82BC-49EA-831D-C412DF70F2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B37B61-82BC-49EA-831D-C412DF70F2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B37B61-82BC-49EA-831D-C412DF70F2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B37B61-82BC-49EA-831D-C412DF70F2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59530" y="41910"/>
            <a:ext cx="4472940" cy="6774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1212"/>
          <p:cNvPicPr>
            <a:picLocks noChangeAspect="1"/>
          </p:cNvPicPr>
          <p:nvPr/>
        </p:nvPicPr>
        <p:blipFill>
          <a:blip r:embed="rId1"/>
          <a:srcRect l="2" r="497" b="10800"/>
          <a:stretch>
            <a:fillRect/>
          </a:stretch>
        </p:blipFill>
        <p:spPr>
          <a:xfrm>
            <a:off x="2708275" y="103188"/>
            <a:ext cx="6713538" cy="665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椭圆 4"/>
          <p:cNvSpPr/>
          <p:nvPr/>
        </p:nvSpPr>
        <p:spPr>
          <a:xfrm>
            <a:off x="2770188" y="3781425"/>
            <a:ext cx="3092450" cy="655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712075" y="6108700"/>
            <a:ext cx="1512888" cy="4397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2263" y="1182688"/>
            <a:ext cx="11577637" cy="3786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buFont typeface="Wingdings" panose="05000000000000000000" pitchFamily="2" charset="2"/>
              <a:buChar char="ü"/>
            </a:pPr>
            <a:r>
              <a:rPr lang="zh-CN" altLang="en-US" sz="3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认真核对自己的信息并交费；</a:t>
            </a:r>
            <a:endParaRPr lang="en-US" altLang="zh-CN" sz="30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ü"/>
            </a:pPr>
            <a:endParaRPr lang="en-US" altLang="zh-CN" sz="30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ü"/>
            </a:pPr>
            <a:r>
              <a:rPr lang="en-US" altLang="zh-CN" sz="300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2019</a:t>
            </a:r>
            <a:r>
              <a:rPr lang="zh-CN" altLang="en-US" sz="3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年全国大学生生英语竞赛</a:t>
            </a:r>
            <a:r>
              <a:rPr lang="en-US" altLang="zh-CN" sz="3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报名费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50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</a:t>
            </a:r>
            <a:br>
              <a:rPr lang="en-US" altLang="zh-CN" sz="3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在线支付仅支持        付款</a:t>
            </a:r>
            <a:br>
              <a:rPr lang="en-US" altLang="zh-CN" sz="3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系统自动跳转至报名成功页面。</a:t>
            </a:r>
            <a:endParaRPr lang="zh-CN" altLang="en-US" sz="30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ü"/>
            </a:pPr>
            <a:endParaRPr lang="zh-CN" altLang="en-US" sz="30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ü"/>
            </a:pPr>
            <a:r>
              <a:rPr lang="zh-CN" altLang="en-US" sz="3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交费成功后，个人报名信息将无法修改，并且组委会不允许以任何理由退赛！</a:t>
            </a:r>
            <a:endParaRPr lang="zh-CN" altLang="en-US" sz="30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33663" y="4635500"/>
            <a:ext cx="38004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等线" panose="02010600030101010101" pitchFamily="2" charset="-122"/>
              </a:rPr>
              <a:t>主办方推荐的竞赛书籍</a:t>
            </a:r>
            <a:br>
              <a:rPr lang="en-US" altLang="zh-CN" sz="2800" dirty="0">
                <a:solidFill>
                  <a:srgbClr val="FF0000"/>
                </a:solidFill>
                <a:latin typeface="等线" panose="02010600030101010101" pitchFamily="2" charset="-122"/>
              </a:rPr>
            </a:br>
            <a:r>
              <a:rPr lang="zh-CN" altLang="en-US" sz="2800" dirty="0">
                <a:solidFill>
                  <a:srgbClr val="FF0000"/>
                </a:solidFill>
                <a:latin typeface="等线" panose="02010600030101010101" pitchFamily="2" charset="-122"/>
              </a:rPr>
              <a:t>可选可不选！</a:t>
            </a:r>
            <a:endParaRPr lang="zh-CN" altLang="en-US" sz="2800" dirty="0">
              <a:solidFill>
                <a:srgbClr val="FF0000"/>
              </a:solidFill>
              <a:latin typeface="等线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2593975"/>
            <a:ext cx="1350963" cy="481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charRg st="15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charRg st="15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charRg st="15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2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charRg st="72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charRg st="72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charRg st="72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4313" y="798513"/>
            <a:ext cx="5553075" cy="5310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6629400" y="4700588"/>
            <a:ext cx="1090613" cy="368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内容占位符 6"/>
          <p:cNvSpPr txBox="1"/>
          <p:nvPr/>
        </p:nvSpPr>
        <p:spPr>
          <a:xfrm>
            <a:off x="188913" y="941388"/>
            <a:ext cx="6118225" cy="56070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457200" indent="-457200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报名结束后，在个人主页自己参加的竞赛中，点击“报名管理”，进入报名信息页面；</a:t>
            </a:r>
            <a:endParaRPr lang="en-US" altLang="zh-CN" sz="28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en-US" altLang="zh-CN" sz="28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学校负责老师在竞赛报名结束之后，在后台配置各参赛者的考场，并公布准考证；</a:t>
            </a:r>
            <a:endParaRPr lang="en-US" altLang="zh-CN" sz="28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en-US" altLang="zh-CN" sz="28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学校负责老师发布准考证后，参赛者报名信息页面，准考证在右图区域直接下载。</a:t>
            </a:r>
            <a:endParaRPr lang="en-US" altLang="zh-CN" sz="28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23188" y="4727575"/>
            <a:ext cx="20224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b="1" dirty="0">
                <a:solidFill>
                  <a:srgbClr val="FF0000"/>
                </a:solidFill>
                <a:latin typeface="等线" panose="02010600030101010101" pitchFamily="2" charset="-122"/>
              </a:rPr>
              <a:t>公布后可直接下载</a:t>
            </a:r>
            <a:endParaRPr lang="zh-CN" altLang="en-US" b="1" dirty="0">
              <a:solidFill>
                <a:srgbClr val="FF0000"/>
              </a:solidFill>
              <a:latin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charRg st="40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charRg st="4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charRg st="4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78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charRg st="78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charRg st="78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charRg st="78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881630" y="4314825"/>
            <a:ext cx="642937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再</a:t>
            </a:r>
            <a:r>
              <a:rPr kumimoji="0" lang="zh-CN" altLang="en-US" sz="2800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次强调</a:t>
            </a:r>
            <a:endParaRPr kumimoji="0" lang="zh-CN" altLang="en-US" sz="2800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报名地址：</a:t>
            </a:r>
            <a:r>
              <a:rPr kumimoji="0" lang="en-US" altLang="zh-CN" sz="3200" kern="1200" cap="none" spc="0" normalizeH="0" baseline="0" noProof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www.saikr.com/neccs/2024</a:t>
            </a:r>
            <a:endParaRPr kumimoji="0" lang="en-US" altLang="zh-CN" sz="3200" kern="1200" cap="none" spc="0" normalizeH="0" baseline="0" noProof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截止时间：</a:t>
            </a:r>
            <a:endParaRPr kumimoji="0" lang="zh-CN" altLang="en-US" sz="2800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  <a:r>
              <a:rPr kumimoji="0" lang="zh-CN" altLang="en-US" sz="2800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年</a:t>
            </a:r>
            <a:r>
              <a:rPr kumimoji="0" lang="en-US" altLang="zh-CN" sz="2800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zh-CN" altLang="en-US" sz="2800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月</a:t>
            </a:r>
            <a:r>
              <a:rPr kumimoji="0" lang="en-US" altLang="zh-CN" sz="2800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kumimoji="0" lang="zh-CN" altLang="en-US" sz="2800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日</a:t>
            </a:r>
            <a:endParaRPr kumimoji="0" lang="zh-CN" altLang="en-US" sz="2800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文本框 1"/>
          <p:cNvSpPr txBox="1"/>
          <p:nvPr/>
        </p:nvSpPr>
        <p:spPr>
          <a:xfrm>
            <a:off x="2420938" y="2619375"/>
            <a:ext cx="7651750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9000" b="1" dirty="0">
                <a:solidFill>
                  <a:srgbClr val="FF0000"/>
                </a:solidFill>
                <a:latin typeface="Segoe Script" panose="030B0504020000000003" pitchFamily="34" charset="0"/>
              </a:rPr>
              <a:t>Best of luck!</a:t>
            </a:r>
            <a:endParaRPr lang="zh-CN" altLang="en-US" sz="9000" b="1" dirty="0">
              <a:solidFill>
                <a:srgbClr val="FF0000"/>
              </a:solidFill>
              <a:latin typeface="Segoe Script" panose="030B0504020000000003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文本框 4"/>
          <p:cNvSpPr txBox="1">
            <a:spLocks noChangeArrowheads="1"/>
          </p:cNvSpPr>
          <p:nvPr/>
        </p:nvSpPr>
        <p:spPr bwMode="auto">
          <a:xfrm>
            <a:off x="677863" y="2020888"/>
            <a:ext cx="10836275" cy="2400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全国大学生英语竞赛</a:t>
            </a:r>
            <a:r>
              <a: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NECCS</a:t>
            </a:r>
            <a:r>
              <a: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br>
              <a: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</a:b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在线报名流程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459740" y="673100"/>
            <a:ext cx="581342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kern="1200" cap="none" spc="0" normalizeH="0" baseline="0" noProof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www.saikr.com/neccs/2024</a:t>
            </a:r>
            <a:endParaRPr kumimoji="0" lang="zh-CN" altLang="en-US" sz="3200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6645" y="1685925"/>
            <a:ext cx="9815195" cy="433768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675" y="828675"/>
            <a:ext cx="9772650" cy="520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/>
        </p:nvSpPr>
        <p:spPr>
          <a:xfrm>
            <a:off x="7112000" y="1568450"/>
            <a:ext cx="1884363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6750" y="1154430"/>
            <a:ext cx="10858500" cy="454914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913" y="1133475"/>
            <a:ext cx="9782175" cy="459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椭圆 4"/>
          <p:cNvSpPr/>
          <p:nvPr/>
        </p:nvSpPr>
        <p:spPr>
          <a:xfrm>
            <a:off x="7294563" y="3051175"/>
            <a:ext cx="2138363" cy="577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3410" y="735330"/>
            <a:ext cx="10965180" cy="53873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矩形 2"/>
          <p:cNvSpPr/>
          <p:nvPr/>
        </p:nvSpPr>
        <p:spPr>
          <a:xfrm>
            <a:off x="1676400" y="1619250"/>
            <a:ext cx="9277350" cy="677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注：以下</a:t>
            </a:r>
            <a:r>
              <a:rPr lang="en-US" altLang="zh-CN" sz="3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7~9</a:t>
            </a:r>
            <a:r>
              <a:rPr lang="zh-CN" altLang="en-US" sz="3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页为参照</a:t>
            </a:r>
            <a:r>
              <a:rPr lang="en-US" altLang="zh-CN" sz="3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zh-CN" altLang="en-US" sz="3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年的信息内容</a:t>
            </a:r>
            <a:endParaRPr lang="zh-CN" altLang="en-US" sz="3800" dirty="0">
              <a:solidFill>
                <a:srgbClr val="FFFF00"/>
              </a:solidFill>
              <a:latin typeface="等线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7213" y="0"/>
            <a:ext cx="5997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椭圆 4"/>
          <p:cNvSpPr/>
          <p:nvPr/>
        </p:nvSpPr>
        <p:spPr>
          <a:xfrm>
            <a:off x="3154363" y="4451350"/>
            <a:ext cx="1343025" cy="4175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 rot="5400000">
            <a:off x="2619375" y="5724525"/>
            <a:ext cx="1373188" cy="4175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39863" y="5757863"/>
            <a:ext cx="18478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rgbClr val="FFFF00"/>
                </a:solidFill>
                <a:latin typeface="等线" panose="02010600030101010101" pitchFamily="2" charset="-122"/>
              </a:rPr>
              <a:t>千万不要选错！</a:t>
            </a:r>
            <a:endParaRPr lang="zh-CN" altLang="en-US" dirty="0">
              <a:solidFill>
                <a:srgbClr val="FFFF00"/>
              </a:solidFill>
              <a:latin typeface="等线" panose="02010600030101010101" pitchFamily="2" charset="-122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2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GJkNmM2MWJkMmVkZWUyZWJhNzk4YmE2OWYwZTc1ZDc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WPS 演示</Application>
  <PresentationFormat/>
  <Paragraphs>32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等线</vt:lpstr>
      <vt:lpstr>等线 Light</vt:lpstr>
      <vt:lpstr>黑体</vt:lpstr>
      <vt:lpstr>Segoe Script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my</dc:creator>
  <cp:lastModifiedBy>孙晓青</cp:lastModifiedBy>
  <cp:revision>37</cp:revision>
  <dcterms:created xsi:type="dcterms:W3CDTF">2018-12-20T07:29:00Z</dcterms:created>
  <dcterms:modified xsi:type="dcterms:W3CDTF">2024-02-22T10:00:22Z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9482B4B32C0B4325B6BC4DA7DC8ECFB9_12</vt:lpwstr>
  </property>
  <property fmtid="{D5CDD505-2E9C-101B-9397-08002B2CF9AE}" pid="3" name="KSOProductBuildVer">
    <vt:lpwstr>2052-12.1.0.15712</vt:lpwstr>
  </property>
</Properties>
</file>